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5"/>
  </p:notesMasterIdLst>
  <p:sldIdLst>
    <p:sldId id="256" r:id="rId2"/>
    <p:sldId id="260" r:id="rId3"/>
    <p:sldId id="286" r:id="rId4"/>
    <p:sldId id="259" r:id="rId5"/>
    <p:sldId id="258" r:id="rId6"/>
    <p:sldId id="287" r:id="rId7"/>
    <p:sldId id="257" r:id="rId8"/>
    <p:sldId id="291" r:id="rId9"/>
    <p:sldId id="302" r:id="rId10"/>
    <p:sldId id="290" r:id="rId11"/>
    <p:sldId id="292" r:id="rId12"/>
    <p:sldId id="294" r:id="rId13"/>
    <p:sldId id="300" r:id="rId14"/>
    <p:sldId id="301" r:id="rId15"/>
    <p:sldId id="293" r:id="rId16"/>
    <p:sldId id="295" r:id="rId17"/>
    <p:sldId id="296" r:id="rId18"/>
    <p:sldId id="297" r:id="rId19"/>
    <p:sldId id="298" r:id="rId20"/>
    <p:sldId id="299" r:id="rId21"/>
    <p:sldId id="304" r:id="rId22"/>
    <p:sldId id="288" r:id="rId23"/>
    <p:sldId id="272" r:id="rId24"/>
  </p:sldIdLst>
  <p:sldSz cx="9144000" cy="5143500" type="screen16x9"/>
  <p:notesSz cx="6858000" cy="9144000"/>
  <p:embeddedFontLst>
    <p:embeddedFont>
      <p:font typeface="Barlow" panose="020B0604020202020204" charset="0"/>
      <p:regular r:id="rId26"/>
      <p:bold r:id="rId27"/>
      <p:italic r:id="rId28"/>
      <p:boldItalic r:id="rId29"/>
    </p:embeddedFont>
    <p:embeddedFont>
      <p:font typeface="Barlow Light"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Raleway" panose="020B0604020202020204" charset="0"/>
      <p:regular r:id="rId38"/>
      <p:bold r:id="rId39"/>
      <p:italic r:id="rId40"/>
      <p:boldItalic r:id="rId41"/>
    </p:embeddedFont>
    <p:embeddedFont>
      <p:font typeface="Raleway SemiBold"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242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60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6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7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7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37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6603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4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823383"/>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is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to detailed financial information and high service costs. In this way SimFin provides a valuable resource that democratizes access to financial data in a segment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
        <p:nvSpPr>
          <p:cNvPr id="8" name="Google Shape;407;p15">
            <a:extLst>
              <a:ext uri="{FF2B5EF4-FFF2-40B4-BE49-F238E27FC236}">
                <a16:creationId xmlns:a16="http://schemas.microsoft.com/office/drawing/2014/main" id="{62DDCC2E-8302-490A-AA41-4498117D37A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492790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
        <p:nvSpPr>
          <p:cNvPr id="6" name="Google Shape;407;p15">
            <a:extLst>
              <a:ext uri="{FF2B5EF4-FFF2-40B4-BE49-F238E27FC236}">
                <a16:creationId xmlns:a16="http://schemas.microsoft.com/office/drawing/2014/main" id="{8CD209B0-A43C-4E69-9E05-09CD3E2D9DE8}"/>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95461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571018"/>
          </a:xfrm>
          <a:prstGeom prst="rect">
            <a:avLst/>
          </a:prstGeom>
        </p:spPr>
        <p:txBody>
          <a:bodyPr spcFirstLastPara="1" wrap="square" lIns="0" tIns="0" rIns="0" bIns="0" anchor="t" anchorCtr="0">
            <a:noAutofit/>
          </a:bodyPr>
          <a:lstStyle/>
          <a:p>
            <a:pPr lvl="0"/>
            <a:r>
              <a:rPr lang="en-US" dirty="0"/>
              <a:t>Product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9" name="Google Shape;345;p13">
            <a:extLst>
              <a:ext uri="{FF2B5EF4-FFF2-40B4-BE49-F238E27FC236}">
                <a16:creationId xmlns:a16="http://schemas.microsoft.com/office/drawing/2014/main" id="{78024C6E-4786-4F64-BBF9-38674B355F64}"/>
              </a:ext>
            </a:extLst>
          </p:cNvPr>
          <p:cNvSpPr txBox="1">
            <a:spLocks noGrp="1"/>
          </p:cNvSpPr>
          <p:nvPr>
            <p:ph type="body" idx="1"/>
          </p:nvPr>
        </p:nvSpPr>
        <p:spPr>
          <a:xfrm>
            <a:off x="457200" y="1176618"/>
            <a:ext cx="8485094" cy="3855961"/>
          </a:xfrm>
          <a:prstGeom prst="rect">
            <a:avLst/>
          </a:prstGeom>
        </p:spPr>
        <p:txBody>
          <a:bodyPr spcFirstLastPara="1" wrap="square" lIns="0" tIns="0" rIns="0" bIns="0" anchor="t" anchorCtr="0">
            <a:noAutofit/>
          </a:bodyPr>
          <a:lstStyle/>
          <a:p>
            <a:pPr marL="342900"/>
            <a:r>
              <a:rPr lang="en-US" sz="1400" dirty="0"/>
              <a:t>The Stock Selector (SS) is built for analysts who want to do a quick discovery on stocks that have a higher probability of beating the index as well as investors who want to understand which stocks to invest in based on their requirements.</a:t>
            </a:r>
          </a:p>
          <a:p>
            <a:pPr marL="342900"/>
            <a:r>
              <a:rPr lang="en-US" sz="1400" dirty="0"/>
              <a:t>Users select the Sector, Market Cap, Index, Asset Class and Number of Stocks run the model. The algo will then run and produce a pdf report listing the selected stocks with a data summary for each.  </a:t>
            </a:r>
          </a:p>
        </p:txBody>
      </p:sp>
      <p:pic>
        <p:nvPicPr>
          <p:cNvPr id="6" name="Picture 5">
            <a:extLst>
              <a:ext uri="{FF2B5EF4-FFF2-40B4-BE49-F238E27FC236}">
                <a16:creationId xmlns:a16="http://schemas.microsoft.com/office/drawing/2014/main" id="{FB1004E4-2AA3-45D3-852B-E5D45766BA0E}"/>
              </a:ext>
            </a:extLst>
          </p:cNvPr>
          <p:cNvPicPr>
            <a:picLocks noChangeAspect="1"/>
          </p:cNvPicPr>
          <p:nvPr/>
        </p:nvPicPr>
        <p:blipFill rotWithShape="1">
          <a:blip r:embed="rId3"/>
          <a:srcRect l="33675" t="10327" r="15294" b="28235"/>
          <a:stretch/>
        </p:blipFill>
        <p:spPr>
          <a:xfrm>
            <a:off x="4484452" y="2508601"/>
            <a:ext cx="3610677" cy="2445271"/>
          </a:xfrm>
          <a:prstGeom prst="rect">
            <a:avLst/>
          </a:prstGeom>
          <a:ln>
            <a:solidFill>
              <a:schemeClr val="accent1"/>
            </a:solidFill>
          </a:ln>
        </p:spPr>
      </p:pic>
      <p:sp>
        <p:nvSpPr>
          <p:cNvPr id="7" name="Google Shape;407;p15">
            <a:extLst>
              <a:ext uri="{FF2B5EF4-FFF2-40B4-BE49-F238E27FC236}">
                <a16:creationId xmlns:a16="http://schemas.microsoft.com/office/drawing/2014/main" id="{62AE37EA-DEFF-4A37-816A-10721448AC3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3" name="Picture 2">
            <a:extLst>
              <a:ext uri="{FF2B5EF4-FFF2-40B4-BE49-F238E27FC236}">
                <a16:creationId xmlns:a16="http://schemas.microsoft.com/office/drawing/2014/main" id="{9D801B6D-0152-4A21-8F62-053DDF777D05}"/>
              </a:ext>
            </a:extLst>
          </p:cNvPr>
          <p:cNvPicPr>
            <a:picLocks noChangeAspect="1"/>
          </p:cNvPicPr>
          <p:nvPr/>
        </p:nvPicPr>
        <p:blipFill>
          <a:blip r:embed="rId4"/>
          <a:stretch>
            <a:fillRect/>
          </a:stretch>
        </p:blipFill>
        <p:spPr>
          <a:xfrm>
            <a:off x="1308443" y="2487706"/>
            <a:ext cx="2044709" cy="2519712"/>
          </a:xfrm>
          <a:prstGeom prst="rect">
            <a:avLst/>
          </a:prstGeom>
        </p:spPr>
      </p:pic>
    </p:spTree>
    <p:extLst>
      <p:ext uri="{BB962C8B-B14F-4D97-AF65-F5344CB8AC3E}">
        <p14:creationId xmlns:p14="http://schemas.microsoft.com/office/powerpoint/2010/main" val="12284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Model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SimFin Fundamental Signal data forward filled to calendar year end with end of year price data.</a:t>
            </a:r>
          </a:p>
          <a:p>
            <a:pPr marL="342900"/>
            <a:r>
              <a:rPr lang="en-US" dirty="0"/>
              <a:t>Yearly return of Stocks v Index with a win defined as &gt;= 5% out performance of the index.</a:t>
            </a:r>
          </a:p>
          <a:p>
            <a:pPr marL="342900"/>
            <a:r>
              <a:rPr lang="en-US" dirty="0"/>
              <a:t>Train on 2011 – 2018 data. </a:t>
            </a:r>
          </a:p>
          <a:p>
            <a:pPr marL="342900"/>
            <a:r>
              <a:rPr lang="en-US" dirty="0"/>
              <a:t>Test on 2019 data. </a:t>
            </a:r>
          </a:p>
          <a:p>
            <a:pPr marL="342900"/>
            <a:endParaRPr lang="en-US" dirty="0"/>
          </a:p>
          <a:p>
            <a:pPr marL="0" indent="0">
              <a:buNone/>
            </a:pPr>
            <a:endParaRPr lang="en-US" dirty="0"/>
          </a:p>
        </p:txBody>
      </p:sp>
      <p:sp>
        <p:nvSpPr>
          <p:cNvPr id="5" name="Google Shape;407;p15">
            <a:extLst>
              <a:ext uri="{FF2B5EF4-FFF2-40B4-BE49-F238E27FC236}">
                <a16:creationId xmlns:a16="http://schemas.microsoft.com/office/drawing/2014/main" id="{6F8E651C-A5BF-4A3F-A92D-4C5C59DCC9DB}"/>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29446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rotWithShape="1">
          <a:blip r:embed="rId3"/>
          <a:srcRect r="56291" b="27506"/>
          <a:stretch/>
        </p:blipFill>
        <p:spPr>
          <a:xfrm>
            <a:off x="206164" y="1572665"/>
            <a:ext cx="3121220" cy="2911929"/>
          </a:xfrm>
          <a:prstGeom prst="rect">
            <a:avLst/>
          </a:prstGeom>
        </p:spPr>
      </p:pic>
      <p:sp>
        <p:nvSpPr>
          <p:cNvPr id="5" name="Google Shape;407;p15">
            <a:extLst>
              <a:ext uri="{FF2B5EF4-FFF2-40B4-BE49-F238E27FC236}">
                <a16:creationId xmlns:a16="http://schemas.microsoft.com/office/drawing/2014/main" id="{042CDEFF-EDB7-4537-B44D-DDF1CC08124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6" name="Picture 5">
            <a:extLst>
              <a:ext uri="{FF2B5EF4-FFF2-40B4-BE49-F238E27FC236}">
                <a16:creationId xmlns:a16="http://schemas.microsoft.com/office/drawing/2014/main" id="{D2C1FF1F-E0BD-4D8E-82D1-71D90B7C1169}"/>
              </a:ext>
            </a:extLst>
          </p:cNvPr>
          <p:cNvPicPr>
            <a:picLocks noChangeAspect="1"/>
          </p:cNvPicPr>
          <p:nvPr/>
        </p:nvPicPr>
        <p:blipFill>
          <a:blip r:embed="rId4"/>
          <a:stretch>
            <a:fillRect/>
          </a:stretch>
        </p:blipFill>
        <p:spPr>
          <a:xfrm>
            <a:off x="3458160" y="1992287"/>
            <a:ext cx="5479676" cy="2077581"/>
          </a:xfrm>
          <a:prstGeom prst="rect">
            <a:avLst/>
          </a:prstGeom>
        </p:spPr>
      </p:pic>
    </p:spTree>
    <p:extLst>
      <p:ext uri="{BB962C8B-B14F-4D97-AF65-F5344CB8AC3E}">
        <p14:creationId xmlns:p14="http://schemas.microsoft.com/office/powerpoint/2010/main" val="6577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rotWithShape="1">
          <a:blip r:embed="rId3"/>
          <a:srcRect r="28726"/>
          <a:stretch/>
        </p:blipFill>
        <p:spPr>
          <a:xfrm>
            <a:off x="257373" y="1568629"/>
            <a:ext cx="3887611" cy="3068121"/>
          </a:xfrm>
          <a:prstGeom prst="rect">
            <a:avLst/>
          </a:prstGeom>
        </p:spPr>
      </p:pic>
      <p:sp>
        <p:nvSpPr>
          <p:cNvPr id="5" name="Google Shape;407;p15">
            <a:extLst>
              <a:ext uri="{FF2B5EF4-FFF2-40B4-BE49-F238E27FC236}">
                <a16:creationId xmlns:a16="http://schemas.microsoft.com/office/drawing/2014/main" id="{7F71E012-7DBC-4D6B-85DB-4A385C45C55C}"/>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4" name="Picture 3">
            <a:extLst>
              <a:ext uri="{FF2B5EF4-FFF2-40B4-BE49-F238E27FC236}">
                <a16:creationId xmlns:a16="http://schemas.microsoft.com/office/drawing/2014/main" id="{4DC7CD3A-A408-41FA-B96E-D6872E605B32}"/>
              </a:ext>
            </a:extLst>
          </p:cNvPr>
          <p:cNvPicPr>
            <a:picLocks noChangeAspect="1"/>
          </p:cNvPicPr>
          <p:nvPr/>
        </p:nvPicPr>
        <p:blipFill>
          <a:blip r:embed="rId4"/>
          <a:stretch>
            <a:fillRect/>
          </a:stretch>
        </p:blipFill>
        <p:spPr>
          <a:xfrm>
            <a:off x="4295419" y="2097741"/>
            <a:ext cx="4591208" cy="1975377"/>
          </a:xfrm>
          <a:prstGeom prst="rect">
            <a:avLst/>
          </a:prstGeom>
        </p:spPr>
      </p:pic>
    </p:spTree>
    <p:extLst>
      <p:ext uri="{BB962C8B-B14F-4D97-AF65-F5344CB8AC3E}">
        <p14:creationId xmlns:p14="http://schemas.microsoft.com/office/powerpoint/2010/main" val="205222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Train &amp; Test</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E0C59DA2-6BB3-4C01-A875-0F116D998066}"/>
              </a:ext>
            </a:extLst>
          </p:cNvPr>
          <p:cNvPicPr>
            <a:picLocks noChangeAspect="1"/>
          </p:cNvPicPr>
          <p:nvPr/>
        </p:nvPicPr>
        <p:blipFill>
          <a:blip r:embed="rId3"/>
          <a:stretch>
            <a:fillRect/>
          </a:stretch>
        </p:blipFill>
        <p:spPr>
          <a:xfrm>
            <a:off x="880783" y="1105781"/>
            <a:ext cx="7110344" cy="3999569"/>
          </a:xfrm>
          <a:prstGeom prst="rect">
            <a:avLst/>
          </a:prstGeom>
        </p:spPr>
      </p:pic>
      <p:sp>
        <p:nvSpPr>
          <p:cNvPr id="5" name="Google Shape;407;p15">
            <a:extLst>
              <a:ext uri="{FF2B5EF4-FFF2-40B4-BE49-F238E27FC236}">
                <a16:creationId xmlns:a16="http://schemas.microsoft.com/office/drawing/2014/main" id="{97A3C852-E05F-4682-9C9A-F83258CC568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13624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Pre-processing</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AB9EAF20-449C-4485-9BC8-E1E34E308F76}"/>
              </a:ext>
            </a:extLst>
          </p:cNvPr>
          <p:cNvPicPr>
            <a:picLocks noChangeAspect="1"/>
          </p:cNvPicPr>
          <p:nvPr/>
        </p:nvPicPr>
        <p:blipFill>
          <a:blip r:embed="rId3"/>
          <a:stretch>
            <a:fillRect/>
          </a:stretch>
        </p:blipFill>
        <p:spPr>
          <a:xfrm>
            <a:off x="1018988" y="1108212"/>
            <a:ext cx="7106023" cy="3997138"/>
          </a:xfrm>
          <a:prstGeom prst="rect">
            <a:avLst/>
          </a:prstGeom>
        </p:spPr>
      </p:pic>
      <p:sp>
        <p:nvSpPr>
          <p:cNvPr id="5" name="Google Shape;407;p15">
            <a:extLst>
              <a:ext uri="{FF2B5EF4-FFF2-40B4-BE49-F238E27FC236}">
                <a16:creationId xmlns:a16="http://schemas.microsoft.com/office/drawing/2014/main" id="{1FF63B3B-77B7-4C32-8A40-F3F31E9A03A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49410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Classification Algos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816556BA-D018-42EC-9131-AD6B0CBEBC30}"/>
              </a:ext>
            </a:extLst>
          </p:cNvPr>
          <p:cNvPicPr>
            <a:picLocks noChangeAspect="1"/>
          </p:cNvPicPr>
          <p:nvPr/>
        </p:nvPicPr>
        <p:blipFill rotWithShape="1">
          <a:blip r:embed="rId3"/>
          <a:srcRect r="38870" b="30091"/>
          <a:stretch/>
        </p:blipFill>
        <p:spPr>
          <a:xfrm>
            <a:off x="457199" y="1548603"/>
            <a:ext cx="4208717" cy="2707391"/>
          </a:xfrm>
          <a:prstGeom prst="rect">
            <a:avLst/>
          </a:prstGeom>
        </p:spPr>
      </p:pic>
      <p:pic>
        <p:nvPicPr>
          <p:cNvPr id="4" name="Picture 3">
            <a:extLst>
              <a:ext uri="{FF2B5EF4-FFF2-40B4-BE49-F238E27FC236}">
                <a16:creationId xmlns:a16="http://schemas.microsoft.com/office/drawing/2014/main" id="{E9F38479-FDFD-4E4C-BD5A-967D356FB393}"/>
              </a:ext>
            </a:extLst>
          </p:cNvPr>
          <p:cNvPicPr>
            <a:picLocks noChangeAspect="1"/>
          </p:cNvPicPr>
          <p:nvPr/>
        </p:nvPicPr>
        <p:blipFill rotWithShape="1">
          <a:blip r:embed="rId4"/>
          <a:srcRect l="8383" t="37386" r="67500" b="30850"/>
          <a:stretch/>
        </p:blipFill>
        <p:spPr>
          <a:xfrm>
            <a:off x="5087536" y="1548603"/>
            <a:ext cx="3654421" cy="2707391"/>
          </a:xfrm>
          <a:prstGeom prst="rect">
            <a:avLst/>
          </a:prstGeom>
        </p:spPr>
      </p:pic>
      <p:sp>
        <p:nvSpPr>
          <p:cNvPr id="6" name="Google Shape;407;p15">
            <a:extLst>
              <a:ext uri="{FF2B5EF4-FFF2-40B4-BE49-F238E27FC236}">
                <a16:creationId xmlns:a16="http://schemas.microsoft.com/office/drawing/2014/main" id="{B886B360-EF14-4F6E-B214-8BBBEB31E99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33574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Ensemble Models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a:extLst>
              <a:ext uri="{FF2B5EF4-FFF2-40B4-BE49-F238E27FC236}">
                <a16:creationId xmlns:a16="http://schemas.microsoft.com/office/drawing/2014/main" id="{6DF44620-5F09-4BF9-8425-4733C0B39162}"/>
              </a:ext>
            </a:extLst>
          </p:cNvPr>
          <p:cNvPicPr>
            <a:picLocks noChangeAspect="1"/>
          </p:cNvPicPr>
          <p:nvPr/>
        </p:nvPicPr>
        <p:blipFill>
          <a:blip r:embed="rId3"/>
          <a:stretch>
            <a:fillRect/>
          </a:stretch>
        </p:blipFill>
        <p:spPr>
          <a:xfrm>
            <a:off x="1003351" y="1237129"/>
            <a:ext cx="6876838" cy="3868221"/>
          </a:xfrm>
          <a:prstGeom prst="rect">
            <a:avLst/>
          </a:prstGeom>
        </p:spPr>
      </p:pic>
      <p:sp>
        <p:nvSpPr>
          <p:cNvPr id="5" name="Google Shape;407;p15">
            <a:extLst>
              <a:ext uri="{FF2B5EF4-FFF2-40B4-BE49-F238E27FC236}">
                <a16:creationId xmlns:a16="http://schemas.microsoft.com/office/drawing/2014/main" id="{60957989-C92F-480B-A9E8-A03B24DB0741}"/>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902190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531159"/>
            <a:ext cx="8229601" cy="4501420"/>
          </a:xfrm>
          <a:prstGeom prst="rect">
            <a:avLst/>
          </a:prstGeom>
        </p:spPr>
        <p:txBody>
          <a:bodyPr spcFirstLastPara="1" wrap="square" lIns="0" tIns="91440" rIns="0" bIns="0" anchor="t" anchorCtr="0">
            <a:noAutofit/>
          </a:bodyPr>
          <a:lstStyle/>
          <a:p>
            <a:pPr marL="0" indent="0">
              <a:buNone/>
            </a:pPr>
            <a:r>
              <a:rPr lang="en-US" sz="1200" dirty="0"/>
              <a:t>   Consumer  Discretionary  (XLY)                    Technology (XLK)                         Consumer Staples (XLP)                          Health Care (XLV)        	</a:t>
            </a:r>
          </a:p>
        </p:txBody>
      </p:sp>
      <p:sp>
        <p:nvSpPr>
          <p:cNvPr id="343" name="Google Shape;343;p13"/>
          <p:cNvSpPr txBox="1">
            <a:spLocks noGrp="1"/>
          </p:cNvSpPr>
          <p:nvPr>
            <p:ph type="title"/>
          </p:nvPr>
        </p:nvSpPr>
        <p:spPr>
          <a:xfrm>
            <a:off x="457198" y="110921"/>
            <a:ext cx="8431308" cy="468600"/>
          </a:xfrm>
          <a:prstGeom prst="rect">
            <a:avLst/>
          </a:prstGeom>
        </p:spPr>
        <p:txBody>
          <a:bodyPr spcFirstLastPara="1" wrap="square" lIns="0" tIns="0" rIns="0" bIns="0" anchor="t" anchorCtr="0">
            <a:noAutofit/>
          </a:bodyPr>
          <a:lstStyle/>
          <a:p>
            <a:pPr lvl="0"/>
            <a:r>
              <a:rPr lang="en-US" sz="4000" dirty="0"/>
              <a:t>Conclusions</a:t>
            </a:r>
            <a:endParaRPr sz="4000" dirty="0"/>
          </a:p>
        </p:txBody>
      </p:sp>
      <p:pic>
        <p:nvPicPr>
          <p:cNvPr id="2" name="Picture 1">
            <a:extLst>
              <a:ext uri="{FF2B5EF4-FFF2-40B4-BE49-F238E27FC236}">
                <a16:creationId xmlns:a16="http://schemas.microsoft.com/office/drawing/2014/main" id="{26E32B79-7D90-4131-94BB-2F5F8B0AF9B0}"/>
              </a:ext>
            </a:extLst>
          </p:cNvPr>
          <p:cNvPicPr>
            <a:picLocks noChangeAspect="1"/>
          </p:cNvPicPr>
          <p:nvPr/>
        </p:nvPicPr>
        <p:blipFill>
          <a:blip r:embed="rId3"/>
          <a:stretch>
            <a:fillRect/>
          </a:stretch>
        </p:blipFill>
        <p:spPr>
          <a:xfrm>
            <a:off x="2716039" y="904492"/>
            <a:ext cx="1909168" cy="1412205"/>
          </a:xfrm>
          <a:prstGeom prst="rect">
            <a:avLst/>
          </a:prstGeom>
        </p:spPr>
      </p:pic>
      <p:pic>
        <p:nvPicPr>
          <p:cNvPr id="3" name="Picture 2">
            <a:extLst>
              <a:ext uri="{FF2B5EF4-FFF2-40B4-BE49-F238E27FC236}">
                <a16:creationId xmlns:a16="http://schemas.microsoft.com/office/drawing/2014/main" id="{5783A58B-9B89-4F55-A844-435D81CC1B70}"/>
              </a:ext>
            </a:extLst>
          </p:cNvPr>
          <p:cNvPicPr>
            <a:picLocks noChangeAspect="1"/>
          </p:cNvPicPr>
          <p:nvPr/>
        </p:nvPicPr>
        <p:blipFill rotWithShape="1">
          <a:blip r:embed="rId4"/>
          <a:srcRect l="940" r="1"/>
          <a:stretch/>
        </p:blipFill>
        <p:spPr>
          <a:xfrm>
            <a:off x="2643167" y="2316697"/>
            <a:ext cx="1982040" cy="1423836"/>
          </a:xfrm>
          <a:prstGeom prst="rect">
            <a:avLst/>
          </a:prstGeom>
        </p:spPr>
      </p:pic>
      <p:sp>
        <p:nvSpPr>
          <p:cNvPr id="9" name="Google Shape;407;p15">
            <a:extLst>
              <a:ext uri="{FF2B5EF4-FFF2-40B4-BE49-F238E27FC236}">
                <a16:creationId xmlns:a16="http://schemas.microsoft.com/office/drawing/2014/main" id="{245E77F3-AEE9-4F60-8EB1-AC96FA40E0B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4</a:t>
            </a:r>
            <a:endParaRPr b="1" dirty="0">
              <a:solidFill>
                <a:schemeClr val="lt1"/>
              </a:solidFill>
              <a:latin typeface="Barlow"/>
              <a:ea typeface="Barlow"/>
              <a:cs typeface="Barlow"/>
              <a:sym typeface="Barlow"/>
            </a:endParaRPr>
          </a:p>
        </p:txBody>
      </p:sp>
      <p:pic>
        <p:nvPicPr>
          <p:cNvPr id="7" name="Picture 6">
            <a:extLst>
              <a:ext uri="{FF2B5EF4-FFF2-40B4-BE49-F238E27FC236}">
                <a16:creationId xmlns:a16="http://schemas.microsoft.com/office/drawing/2014/main" id="{6D8649BE-54C2-4A80-AD8D-BC8B42F82BB8}"/>
              </a:ext>
            </a:extLst>
          </p:cNvPr>
          <p:cNvPicPr>
            <a:picLocks noChangeAspect="1"/>
          </p:cNvPicPr>
          <p:nvPr/>
        </p:nvPicPr>
        <p:blipFill rotWithShape="1">
          <a:blip r:embed="rId5"/>
          <a:srcRect t="53240" r="60422"/>
          <a:stretch/>
        </p:blipFill>
        <p:spPr>
          <a:xfrm>
            <a:off x="2833225" y="3807747"/>
            <a:ext cx="1601924" cy="1125146"/>
          </a:xfrm>
          <a:prstGeom prst="rect">
            <a:avLst/>
          </a:prstGeom>
        </p:spPr>
      </p:pic>
      <p:pic>
        <p:nvPicPr>
          <p:cNvPr id="13" name="Picture 12">
            <a:extLst>
              <a:ext uri="{FF2B5EF4-FFF2-40B4-BE49-F238E27FC236}">
                <a16:creationId xmlns:a16="http://schemas.microsoft.com/office/drawing/2014/main" id="{B0E9E1C7-A28B-4917-9822-47C445C9FDBB}"/>
              </a:ext>
            </a:extLst>
          </p:cNvPr>
          <p:cNvPicPr>
            <a:picLocks noChangeAspect="1"/>
          </p:cNvPicPr>
          <p:nvPr/>
        </p:nvPicPr>
        <p:blipFill rotWithShape="1">
          <a:blip r:embed="rId6"/>
          <a:srcRect t="51376" r="64339"/>
          <a:stretch/>
        </p:blipFill>
        <p:spPr>
          <a:xfrm>
            <a:off x="696760" y="3736262"/>
            <a:ext cx="1601924" cy="1296317"/>
          </a:xfrm>
          <a:prstGeom prst="rect">
            <a:avLst/>
          </a:prstGeom>
        </p:spPr>
      </p:pic>
      <p:pic>
        <p:nvPicPr>
          <p:cNvPr id="15" name="Picture 14">
            <a:extLst>
              <a:ext uri="{FF2B5EF4-FFF2-40B4-BE49-F238E27FC236}">
                <a16:creationId xmlns:a16="http://schemas.microsoft.com/office/drawing/2014/main" id="{33517D63-AE60-4AFE-BC7C-B2FEC182E434}"/>
              </a:ext>
            </a:extLst>
          </p:cNvPr>
          <p:cNvPicPr>
            <a:picLocks noChangeAspect="1"/>
          </p:cNvPicPr>
          <p:nvPr/>
        </p:nvPicPr>
        <p:blipFill rotWithShape="1">
          <a:blip r:embed="rId7"/>
          <a:srcRect t="2870" r="6690" b="2203"/>
          <a:stretch/>
        </p:blipFill>
        <p:spPr>
          <a:xfrm>
            <a:off x="588303" y="904492"/>
            <a:ext cx="1893688" cy="1387875"/>
          </a:xfrm>
          <a:prstGeom prst="rect">
            <a:avLst/>
          </a:prstGeom>
        </p:spPr>
      </p:pic>
      <p:pic>
        <p:nvPicPr>
          <p:cNvPr id="17" name="Picture 16">
            <a:extLst>
              <a:ext uri="{FF2B5EF4-FFF2-40B4-BE49-F238E27FC236}">
                <a16:creationId xmlns:a16="http://schemas.microsoft.com/office/drawing/2014/main" id="{D6641A8B-0219-4427-8593-1B28EBFF07F4}"/>
              </a:ext>
            </a:extLst>
          </p:cNvPr>
          <p:cNvPicPr>
            <a:picLocks noChangeAspect="1"/>
          </p:cNvPicPr>
          <p:nvPr/>
        </p:nvPicPr>
        <p:blipFill rotWithShape="1">
          <a:blip r:embed="rId8"/>
          <a:srcRect l="1590" t="2558" r="7669" b="3687"/>
          <a:stretch/>
        </p:blipFill>
        <p:spPr>
          <a:xfrm>
            <a:off x="588303" y="2310282"/>
            <a:ext cx="1909168" cy="1340231"/>
          </a:xfrm>
          <a:prstGeom prst="rect">
            <a:avLst/>
          </a:prstGeom>
        </p:spPr>
      </p:pic>
      <p:pic>
        <p:nvPicPr>
          <p:cNvPr id="19" name="Picture 18">
            <a:extLst>
              <a:ext uri="{FF2B5EF4-FFF2-40B4-BE49-F238E27FC236}">
                <a16:creationId xmlns:a16="http://schemas.microsoft.com/office/drawing/2014/main" id="{879DBAFE-7A26-4BA0-A8D6-781DB261C8E4}"/>
              </a:ext>
            </a:extLst>
          </p:cNvPr>
          <p:cNvPicPr>
            <a:picLocks noChangeAspect="1"/>
          </p:cNvPicPr>
          <p:nvPr/>
        </p:nvPicPr>
        <p:blipFill rotWithShape="1">
          <a:blip r:embed="rId9"/>
          <a:srcRect l="1430" t="2334" r="6599" b="4623"/>
          <a:stretch/>
        </p:blipFill>
        <p:spPr>
          <a:xfrm>
            <a:off x="4847204" y="899671"/>
            <a:ext cx="1909169" cy="1392696"/>
          </a:xfrm>
          <a:prstGeom prst="rect">
            <a:avLst/>
          </a:prstGeom>
        </p:spPr>
      </p:pic>
      <p:pic>
        <p:nvPicPr>
          <p:cNvPr id="20" name="Picture 19">
            <a:extLst>
              <a:ext uri="{FF2B5EF4-FFF2-40B4-BE49-F238E27FC236}">
                <a16:creationId xmlns:a16="http://schemas.microsoft.com/office/drawing/2014/main" id="{76A420BE-0D00-40B8-A03C-231A4B5079A6}"/>
              </a:ext>
            </a:extLst>
          </p:cNvPr>
          <p:cNvPicPr>
            <a:picLocks noChangeAspect="1"/>
          </p:cNvPicPr>
          <p:nvPr/>
        </p:nvPicPr>
        <p:blipFill rotWithShape="1">
          <a:blip r:embed="rId10"/>
          <a:srcRect l="1768" t="2793" r="6913" b="4056"/>
          <a:stretch/>
        </p:blipFill>
        <p:spPr>
          <a:xfrm>
            <a:off x="4847204" y="2311876"/>
            <a:ext cx="1918211" cy="1333816"/>
          </a:xfrm>
          <a:prstGeom prst="rect">
            <a:avLst/>
          </a:prstGeom>
        </p:spPr>
      </p:pic>
      <p:pic>
        <p:nvPicPr>
          <p:cNvPr id="22" name="Picture 21">
            <a:extLst>
              <a:ext uri="{FF2B5EF4-FFF2-40B4-BE49-F238E27FC236}">
                <a16:creationId xmlns:a16="http://schemas.microsoft.com/office/drawing/2014/main" id="{92FC4482-3703-4335-9F6E-9198741D0DA3}"/>
              </a:ext>
            </a:extLst>
          </p:cNvPr>
          <p:cNvPicPr>
            <a:picLocks noChangeAspect="1"/>
          </p:cNvPicPr>
          <p:nvPr/>
        </p:nvPicPr>
        <p:blipFill rotWithShape="1">
          <a:blip r:embed="rId11"/>
          <a:srcRect t="7139" r="12125"/>
          <a:stretch/>
        </p:blipFill>
        <p:spPr>
          <a:xfrm>
            <a:off x="5105799" y="3843765"/>
            <a:ext cx="1429472" cy="1129765"/>
          </a:xfrm>
          <a:prstGeom prst="rect">
            <a:avLst/>
          </a:prstGeom>
        </p:spPr>
      </p:pic>
      <p:pic>
        <p:nvPicPr>
          <p:cNvPr id="5" name="Picture 4">
            <a:extLst>
              <a:ext uri="{FF2B5EF4-FFF2-40B4-BE49-F238E27FC236}">
                <a16:creationId xmlns:a16="http://schemas.microsoft.com/office/drawing/2014/main" id="{ED78BC65-B19A-4AAE-ABB6-3F4A3B185F7C}"/>
              </a:ext>
            </a:extLst>
          </p:cNvPr>
          <p:cNvPicPr>
            <a:picLocks noChangeAspect="1"/>
          </p:cNvPicPr>
          <p:nvPr/>
        </p:nvPicPr>
        <p:blipFill rotWithShape="1">
          <a:blip r:embed="rId12"/>
          <a:srcRect l="1653" t="2457" r="10420" b="2970"/>
          <a:stretch/>
        </p:blipFill>
        <p:spPr>
          <a:xfrm>
            <a:off x="6987412" y="902235"/>
            <a:ext cx="1901261" cy="1427763"/>
          </a:xfrm>
          <a:prstGeom prst="rect">
            <a:avLst/>
          </a:prstGeom>
        </p:spPr>
      </p:pic>
      <p:pic>
        <p:nvPicPr>
          <p:cNvPr id="10" name="Picture 9">
            <a:extLst>
              <a:ext uri="{FF2B5EF4-FFF2-40B4-BE49-F238E27FC236}">
                <a16:creationId xmlns:a16="http://schemas.microsoft.com/office/drawing/2014/main" id="{463DC138-2382-4F15-BC1C-C925CAD9C430}"/>
              </a:ext>
            </a:extLst>
          </p:cNvPr>
          <p:cNvPicPr>
            <a:picLocks noChangeAspect="1"/>
          </p:cNvPicPr>
          <p:nvPr/>
        </p:nvPicPr>
        <p:blipFill rotWithShape="1">
          <a:blip r:embed="rId13"/>
          <a:srcRect l="2037" t="2636" r="7239" b="3802"/>
          <a:stretch/>
        </p:blipFill>
        <p:spPr>
          <a:xfrm>
            <a:off x="7034825" y="2304383"/>
            <a:ext cx="1914110" cy="1341309"/>
          </a:xfrm>
          <a:prstGeom prst="rect">
            <a:avLst/>
          </a:prstGeom>
        </p:spPr>
      </p:pic>
      <p:pic>
        <p:nvPicPr>
          <p:cNvPr id="11" name="Picture 10">
            <a:extLst>
              <a:ext uri="{FF2B5EF4-FFF2-40B4-BE49-F238E27FC236}">
                <a16:creationId xmlns:a16="http://schemas.microsoft.com/office/drawing/2014/main" id="{28D276EE-1EAE-4935-88C2-0DEEA653A0EF}"/>
              </a:ext>
            </a:extLst>
          </p:cNvPr>
          <p:cNvPicPr>
            <a:picLocks noChangeAspect="1"/>
          </p:cNvPicPr>
          <p:nvPr/>
        </p:nvPicPr>
        <p:blipFill>
          <a:blip r:embed="rId14"/>
          <a:stretch>
            <a:fillRect/>
          </a:stretch>
        </p:blipFill>
        <p:spPr>
          <a:xfrm>
            <a:off x="7248089" y="3806695"/>
            <a:ext cx="1571769" cy="1125146"/>
          </a:xfrm>
          <a:prstGeom prst="rect">
            <a:avLst/>
          </a:prstGeom>
        </p:spPr>
      </p:pic>
    </p:spTree>
    <p:extLst>
      <p:ext uri="{BB962C8B-B14F-4D97-AF65-F5344CB8AC3E}">
        <p14:creationId xmlns:p14="http://schemas.microsoft.com/office/powerpoint/2010/main" val="184824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53915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Product Roadmap</a:t>
            </a:r>
            <a:endParaRPr dirty="0"/>
          </a:p>
        </p:txBody>
      </p:sp>
      <p:sp>
        <p:nvSpPr>
          <p:cNvPr id="1701" name="Google Shape;1701;p2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1703" name="Google Shape;1703;p28"/>
          <p:cNvSpPr txBox="1"/>
          <p:nvPr/>
        </p:nvSpPr>
        <p:spPr>
          <a:xfrm>
            <a:off x="2315433" y="1441817"/>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1.0</a:t>
            </a:r>
            <a:endParaRPr sz="1100" dirty="0">
              <a:solidFill>
                <a:schemeClr val="accent2"/>
              </a:solidFill>
              <a:latin typeface="Barlow"/>
              <a:ea typeface="Barlow"/>
              <a:cs typeface="Barlow"/>
              <a:sym typeface="Barlow"/>
            </a:endParaRPr>
          </a:p>
        </p:txBody>
      </p:sp>
      <p:cxnSp>
        <p:nvCxnSpPr>
          <p:cNvPr id="1706" name="Google Shape;1706;p28"/>
          <p:cNvCxnSpPr/>
          <p:nvPr/>
        </p:nvCxnSpPr>
        <p:spPr>
          <a:xfrm>
            <a:off x="3243847" y="1638054"/>
            <a:ext cx="803283" cy="829444"/>
          </a:xfrm>
          <a:prstGeom prst="straightConnector1">
            <a:avLst/>
          </a:prstGeom>
          <a:noFill/>
          <a:ln w="9525" cap="flat" cmpd="sng">
            <a:solidFill>
              <a:schemeClr val="accent1">
                <a:lumMod val="20000"/>
                <a:lumOff val="80000"/>
              </a:schemeClr>
            </a:solidFill>
            <a:prstDash val="solid"/>
            <a:round/>
            <a:headEnd type="none" w="sm" len="sm"/>
            <a:tailEnd type="none" w="sm" len="sm"/>
          </a:ln>
        </p:spPr>
      </p:cxnSp>
      <p:sp>
        <p:nvSpPr>
          <p:cNvPr id="1707" name="Google Shape;1707;p28"/>
          <p:cNvSpPr/>
          <p:nvPr/>
        </p:nvSpPr>
        <p:spPr>
          <a:xfrm flipH="1">
            <a:off x="2017203" y="2321380"/>
            <a:ext cx="2051306" cy="160321"/>
          </a:xfrm>
          <a:prstGeom prst="parallelogram">
            <a:avLst>
              <a:gd name="adj" fmla="val 96952"/>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2017315"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txBox="1"/>
          <p:nvPr/>
        </p:nvSpPr>
        <p:spPr>
          <a:xfrm>
            <a:off x="739535" y="2771405"/>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Geo</a:t>
            </a:r>
            <a:endParaRPr sz="1200" b="1" dirty="0">
              <a:solidFill>
                <a:schemeClr val="accent2"/>
              </a:solidFill>
              <a:latin typeface="Barlow"/>
              <a:ea typeface="Barlow"/>
              <a:cs typeface="Barlow"/>
              <a:sym typeface="Barlow"/>
            </a:endParaRPr>
          </a:p>
        </p:txBody>
      </p:sp>
      <p:sp>
        <p:nvSpPr>
          <p:cNvPr id="1712" name="Google Shape;1712;p28"/>
          <p:cNvSpPr txBox="1"/>
          <p:nvPr/>
        </p:nvSpPr>
        <p:spPr>
          <a:xfrm>
            <a:off x="2427057"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cxnSp>
        <p:nvCxnSpPr>
          <p:cNvPr id="1713" name="Google Shape;1713;p28"/>
          <p:cNvCxnSpPr/>
          <p:nvPr/>
        </p:nvCxnSpPr>
        <p:spPr>
          <a:xfrm>
            <a:off x="5154392" y="1638054"/>
            <a:ext cx="803283" cy="829444"/>
          </a:xfrm>
          <a:prstGeom prst="straightConnector1">
            <a:avLst/>
          </a:prstGeom>
          <a:noFill/>
          <a:ln w="9525" cap="flat" cmpd="sng">
            <a:solidFill>
              <a:schemeClr val="accent1">
                <a:lumMod val="60000"/>
                <a:lumOff val="40000"/>
              </a:schemeClr>
            </a:solidFill>
            <a:prstDash val="solid"/>
            <a:round/>
            <a:headEnd type="none" w="sm" len="sm"/>
            <a:tailEnd type="none" w="sm" len="sm"/>
          </a:ln>
        </p:spPr>
      </p:cxnSp>
      <p:sp>
        <p:nvSpPr>
          <p:cNvPr id="1714" name="Google Shape;1714;p28"/>
          <p:cNvSpPr/>
          <p:nvPr/>
        </p:nvSpPr>
        <p:spPr>
          <a:xfrm flipH="1">
            <a:off x="3927748" y="2321380"/>
            <a:ext cx="2051306" cy="160321"/>
          </a:xfrm>
          <a:prstGeom prst="parallelogram">
            <a:avLst>
              <a:gd name="adj" fmla="val 96952"/>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3927860"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1713;p28">
            <a:extLst>
              <a:ext uri="{FF2B5EF4-FFF2-40B4-BE49-F238E27FC236}">
                <a16:creationId xmlns:a16="http://schemas.microsoft.com/office/drawing/2014/main" id="{83850B6D-BE52-4FAC-AE78-4C48D0053554}"/>
              </a:ext>
            </a:extLst>
          </p:cNvPr>
          <p:cNvCxnSpPr/>
          <p:nvPr/>
        </p:nvCxnSpPr>
        <p:spPr>
          <a:xfrm>
            <a:off x="7066859" y="1637246"/>
            <a:ext cx="803283" cy="829444"/>
          </a:xfrm>
          <a:prstGeom prst="straightConnector1">
            <a:avLst/>
          </a:prstGeom>
          <a:noFill/>
          <a:ln w="9525" cap="flat" cmpd="sng">
            <a:solidFill>
              <a:schemeClr val="accent1">
                <a:lumMod val="75000"/>
              </a:schemeClr>
            </a:solidFill>
            <a:prstDash val="solid"/>
            <a:round/>
            <a:headEnd type="none" w="sm" len="sm"/>
            <a:tailEnd type="none" w="sm" len="sm"/>
          </a:ln>
        </p:spPr>
      </p:cxnSp>
      <p:sp>
        <p:nvSpPr>
          <p:cNvPr id="39" name="Google Shape;1714;p28">
            <a:extLst>
              <a:ext uri="{FF2B5EF4-FFF2-40B4-BE49-F238E27FC236}">
                <a16:creationId xmlns:a16="http://schemas.microsoft.com/office/drawing/2014/main" id="{4F82B18F-1F6E-4F26-BC06-0650E2DC22E0}"/>
              </a:ext>
            </a:extLst>
          </p:cNvPr>
          <p:cNvSpPr/>
          <p:nvPr/>
        </p:nvSpPr>
        <p:spPr>
          <a:xfrm flipH="1">
            <a:off x="5840215" y="2320572"/>
            <a:ext cx="2051306" cy="160321"/>
          </a:xfrm>
          <a:prstGeom prst="parallelogram">
            <a:avLst>
              <a:gd name="adj" fmla="val 96952"/>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1715;p28">
            <a:extLst>
              <a:ext uri="{FF2B5EF4-FFF2-40B4-BE49-F238E27FC236}">
                <a16:creationId xmlns:a16="http://schemas.microsoft.com/office/drawing/2014/main" id="{0AD481F2-41F1-4B61-9849-0CA88F435411}"/>
              </a:ext>
            </a:extLst>
          </p:cNvPr>
          <p:cNvSpPr/>
          <p:nvPr/>
        </p:nvSpPr>
        <p:spPr>
          <a:xfrm>
            <a:off x="5840327" y="2492547"/>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1;p28">
            <a:extLst>
              <a:ext uri="{FF2B5EF4-FFF2-40B4-BE49-F238E27FC236}">
                <a16:creationId xmlns:a16="http://schemas.microsoft.com/office/drawing/2014/main" id="{EA9F3931-F8AA-4B3F-9EDB-38E1561A507C}"/>
              </a:ext>
            </a:extLst>
          </p:cNvPr>
          <p:cNvSpPr txBox="1"/>
          <p:nvPr/>
        </p:nvSpPr>
        <p:spPr>
          <a:xfrm>
            <a:off x="739535" y="3259726"/>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Sector</a:t>
            </a:r>
            <a:endParaRPr sz="1200" b="1" dirty="0">
              <a:solidFill>
                <a:schemeClr val="accent2"/>
              </a:solidFill>
              <a:latin typeface="Barlow"/>
              <a:ea typeface="Barlow"/>
              <a:cs typeface="Barlow"/>
              <a:sym typeface="Barlow"/>
            </a:endParaRPr>
          </a:p>
        </p:txBody>
      </p:sp>
      <p:sp>
        <p:nvSpPr>
          <p:cNvPr id="43" name="Google Shape;1711;p28">
            <a:extLst>
              <a:ext uri="{FF2B5EF4-FFF2-40B4-BE49-F238E27FC236}">
                <a16:creationId xmlns:a16="http://schemas.microsoft.com/office/drawing/2014/main" id="{D74A2498-A99E-4733-8178-D3BEFFC45B37}"/>
              </a:ext>
            </a:extLst>
          </p:cNvPr>
          <p:cNvSpPr txBox="1"/>
          <p:nvPr/>
        </p:nvSpPr>
        <p:spPr>
          <a:xfrm>
            <a:off x="739535" y="374804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Asset Type</a:t>
            </a:r>
            <a:endParaRPr sz="1200" b="1" dirty="0">
              <a:solidFill>
                <a:schemeClr val="accent2"/>
              </a:solidFill>
              <a:latin typeface="Barlow"/>
              <a:ea typeface="Barlow"/>
              <a:cs typeface="Barlow"/>
              <a:sym typeface="Barlow"/>
            </a:endParaRPr>
          </a:p>
        </p:txBody>
      </p:sp>
      <p:sp>
        <p:nvSpPr>
          <p:cNvPr id="44" name="Google Shape;1711;p28">
            <a:extLst>
              <a:ext uri="{FF2B5EF4-FFF2-40B4-BE49-F238E27FC236}">
                <a16:creationId xmlns:a16="http://schemas.microsoft.com/office/drawing/2014/main" id="{716C399B-98C6-455C-846B-14CB0795B94A}"/>
              </a:ext>
            </a:extLst>
          </p:cNvPr>
          <p:cNvSpPr txBox="1"/>
          <p:nvPr/>
        </p:nvSpPr>
        <p:spPr>
          <a:xfrm>
            <a:off x="739535" y="423636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Index</a:t>
            </a:r>
            <a:endParaRPr sz="1200" b="1" dirty="0">
              <a:solidFill>
                <a:schemeClr val="accent2"/>
              </a:solidFill>
              <a:latin typeface="Barlow"/>
              <a:ea typeface="Barlow"/>
              <a:cs typeface="Barlow"/>
              <a:sym typeface="Barlow"/>
            </a:endParaRPr>
          </a:p>
        </p:txBody>
      </p:sp>
      <p:sp>
        <p:nvSpPr>
          <p:cNvPr id="45" name="Google Shape;1712;p28">
            <a:extLst>
              <a:ext uri="{FF2B5EF4-FFF2-40B4-BE49-F238E27FC236}">
                <a16:creationId xmlns:a16="http://schemas.microsoft.com/office/drawing/2014/main" id="{7E17852F-73B1-401B-BCB6-6C8CA6DD3CB6}"/>
              </a:ext>
            </a:extLst>
          </p:cNvPr>
          <p:cNvSpPr txBox="1"/>
          <p:nvPr/>
        </p:nvSpPr>
        <p:spPr>
          <a:xfrm>
            <a:off x="2427057"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a:t>
            </a:r>
            <a:endParaRPr sz="1200" dirty="0">
              <a:solidFill>
                <a:schemeClr val="accent2"/>
              </a:solidFill>
              <a:latin typeface="Barlow"/>
              <a:ea typeface="Barlow"/>
              <a:cs typeface="Barlow"/>
              <a:sym typeface="Barlow"/>
            </a:endParaRPr>
          </a:p>
        </p:txBody>
      </p:sp>
      <p:sp>
        <p:nvSpPr>
          <p:cNvPr id="46" name="Google Shape;1712;p28">
            <a:extLst>
              <a:ext uri="{FF2B5EF4-FFF2-40B4-BE49-F238E27FC236}">
                <a16:creationId xmlns:a16="http://schemas.microsoft.com/office/drawing/2014/main" id="{6E0FA34A-457F-4E47-A9AE-468BA5BCB0C3}"/>
              </a:ext>
            </a:extLst>
          </p:cNvPr>
          <p:cNvSpPr txBox="1"/>
          <p:nvPr/>
        </p:nvSpPr>
        <p:spPr>
          <a:xfrm>
            <a:off x="2427057"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47" name="Google Shape;1712;p28">
            <a:extLst>
              <a:ext uri="{FF2B5EF4-FFF2-40B4-BE49-F238E27FC236}">
                <a16:creationId xmlns:a16="http://schemas.microsoft.com/office/drawing/2014/main" id="{636467D6-676D-40F9-8B3E-D3F157957AA0}"/>
              </a:ext>
            </a:extLst>
          </p:cNvPr>
          <p:cNvSpPr txBox="1"/>
          <p:nvPr/>
        </p:nvSpPr>
        <p:spPr>
          <a:xfrm>
            <a:off x="2427057" y="4321955"/>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a:t>
            </a:r>
            <a:endParaRPr sz="1200" dirty="0">
              <a:solidFill>
                <a:schemeClr val="accent2"/>
              </a:solidFill>
              <a:latin typeface="Barlow"/>
              <a:ea typeface="Barlow"/>
              <a:cs typeface="Barlow"/>
              <a:sym typeface="Barlow"/>
            </a:endParaRPr>
          </a:p>
        </p:txBody>
      </p:sp>
      <p:sp>
        <p:nvSpPr>
          <p:cNvPr id="48" name="Google Shape;1712;p28">
            <a:extLst>
              <a:ext uri="{FF2B5EF4-FFF2-40B4-BE49-F238E27FC236}">
                <a16:creationId xmlns:a16="http://schemas.microsoft.com/office/drawing/2014/main" id="{0CA5B796-C842-4FEB-8FBC-5DC1364623EB}"/>
              </a:ext>
            </a:extLst>
          </p:cNvPr>
          <p:cNvSpPr txBox="1"/>
          <p:nvPr/>
        </p:nvSpPr>
        <p:spPr>
          <a:xfrm>
            <a:off x="4251895"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49" name="Google Shape;1712;p28">
            <a:extLst>
              <a:ext uri="{FF2B5EF4-FFF2-40B4-BE49-F238E27FC236}">
                <a16:creationId xmlns:a16="http://schemas.microsoft.com/office/drawing/2014/main" id="{0C1D9685-364B-42E6-A518-53EDC82336E0}"/>
              </a:ext>
            </a:extLst>
          </p:cNvPr>
          <p:cNvSpPr txBox="1"/>
          <p:nvPr/>
        </p:nvSpPr>
        <p:spPr>
          <a:xfrm>
            <a:off x="4251895"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 &amp; Industrial</a:t>
            </a:r>
            <a:endParaRPr sz="1200" dirty="0">
              <a:solidFill>
                <a:schemeClr val="accent2"/>
              </a:solidFill>
              <a:latin typeface="Barlow"/>
              <a:ea typeface="Barlow"/>
              <a:cs typeface="Barlow"/>
              <a:sym typeface="Barlow"/>
            </a:endParaRPr>
          </a:p>
        </p:txBody>
      </p:sp>
      <p:sp>
        <p:nvSpPr>
          <p:cNvPr id="50" name="Google Shape;1712;p28">
            <a:extLst>
              <a:ext uri="{FF2B5EF4-FFF2-40B4-BE49-F238E27FC236}">
                <a16:creationId xmlns:a16="http://schemas.microsoft.com/office/drawing/2014/main" id="{BBC05580-C8B4-4F2D-8B03-B613919D77B3}"/>
              </a:ext>
            </a:extLst>
          </p:cNvPr>
          <p:cNvSpPr txBox="1"/>
          <p:nvPr/>
        </p:nvSpPr>
        <p:spPr>
          <a:xfrm>
            <a:off x="4251895"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1" name="Google Shape;1712;p28">
            <a:extLst>
              <a:ext uri="{FF2B5EF4-FFF2-40B4-BE49-F238E27FC236}">
                <a16:creationId xmlns:a16="http://schemas.microsoft.com/office/drawing/2014/main" id="{93FC31D9-360F-4EBD-86C4-5CAA41153170}"/>
              </a:ext>
            </a:extLst>
          </p:cNvPr>
          <p:cNvSpPr txBox="1"/>
          <p:nvPr/>
        </p:nvSpPr>
        <p:spPr>
          <a:xfrm>
            <a:off x="4251895" y="4321602"/>
            <a:ext cx="1588320"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endParaRPr sz="1200" dirty="0">
              <a:solidFill>
                <a:schemeClr val="accent2"/>
              </a:solidFill>
              <a:latin typeface="Barlow"/>
              <a:ea typeface="Barlow"/>
              <a:cs typeface="Barlow"/>
              <a:sym typeface="Barlow"/>
            </a:endParaRPr>
          </a:p>
        </p:txBody>
      </p:sp>
      <p:sp>
        <p:nvSpPr>
          <p:cNvPr id="52" name="Google Shape;1712;p28">
            <a:extLst>
              <a:ext uri="{FF2B5EF4-FFF2-40B4-BE49-F238E27FC236}">
                <a16:creationId xmlns:a16="http://schemas.microsoft.com/office/drawing/2014/main" id="{4CF152A7-953D-481C-B0B1-6B17C8D2E2AD}"/>
              </a:ext>
            </a:extLst>
          </p:cNvPr>
          <p:cNvSpPr txBox="1"/>
          <p:nvPr/>
        </p:nvSpPr>
        <p:spPr>
          <a:xfrm>
            <a:off x="6360960" y="289599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53" name="Google Shape;1712;p28">
            <a:extLst>
              <a:ext uri="{FF2B5EF4-FFF2-40B4-BE49-F238E27FC236}">
                <a16:creationId xmlns:a16="http://schemas.microsoft.com/office/drawing/2014/main" id="{25AF49D2-E5E0-4678-BFF9-908BEB570CAC}"/>
              </a:ext>
            </a:extLst>
          </p:cNvPr>
          <p:cNvSpPr txBox="1"/>
          <p:nvPr/>
        </p:nvSpPr>
        <p:spPr>
          <a:xfrm>
            <a:off x="6360960" y="337501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All Sectors</a:t>
            </a:r>
            <a:endParaRPr sz="1200" dirty="0">
              <a:solidFill>
                <a:schemeClr val="accent2"/>
              </a:solidFill>
              <a:latin typeface="Barlow"/>
              <a:ea typeface="Barlow"/>
              <a:cs typeface="Barlow"/>
              <a:sym typeface="Barlow"/>
            </a:endParaRPr>
          </a:p>
        </p:txBody>
      </p:sp>
      <p:sp>
        <p:nvSpPr>
          <p:cNvPr id="54" name="Google Shape;1712;p28">
            <a:extLst>
              <a:ext uri="{FF2B5EF4-FFF2-40B4-BE49-F238E27FC236}">
                <a16:creationId xmlns:a16="http://schemas.microsoft.com/office/drawing/2014/main" id="{D21322E0-06C5-441A-A53A-CA79FF354ED0}"/>
              </a:ext>
            </a:extLst>
          </p:cNvPr>
          <p:cNvSpPr txBox="1"/>
          <p:nvPr/>
        </p:nvSpPr>
        <p:spPr>
          <a:xfrm>
            <a:off x="6360960" y="3854042"/>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5" name="Google Shape;1712;p28">
            <a:extLst>
              <a:ext uri="{FF2B5EF4-FFF2-40B4-BE49-F238E27FC236}">
                <a16:creationId xmlns:a16="http://schemas.microsoft.com/office/drawing/2014/main" id="{3BD5D66F-A679-4D08-BC41-EDA6B560B8CD}"/>
              </a:ext>
            </a:extLst>
          </p:cNvPr>
          <p:cNvSpPr txBox="1"/>
          <p:nvPr/>
        </p:nvSpPr>
        <p:spPr>
          <a:xfrm>
            <a:off x="6360960" y="4327568"/>
            <a:ext cx="1682702"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p>
        </p:txBody>
      </p:sp>
      <p:sp>
        <p:nvSpPr>
          <p:cNvPr id="56" name="Google Shape;1703;p28">
            <a:extLst>
              <a:ext uri="{FF2B5EF4-FFF2-40B4-BE49-F238E27FC236}">
                <a16:creationId xmlns:a16="http://schemas.microsoft.com/office/drawing/2014/main" id="{02D03B29-5E5F-411A-9E77-EC86783D3429}"/>
              </a:ext>
            </a:extLst>
          </p:cNvPr>
          <p:cNvSpPr txBox="1"/>
          <p:nvPr/>
        </p:nvSpPr>
        <p:spPr>
          <a:xfrm>
            <a:off x="4196011" y="1435356"/>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2.0</a:t>
            </a:r>
            <a:endParaRPr sz="1100" dirty="0">
              <a:solidFill>
                <a:schemeClr val="accent2"/>
              </a:solidFill>
              <a:latin typeface="Barlow"/>
              <a:ea typeface="Barlow"/>
              <a:cs typeface="Barlow"/>
              <a:sym typeface="Barlow"/>
            </a:endParaRPr>
          </a:p>
        </p:txBody>
      </p:sp>
      <p:sp>
        <p:nvSpPr>
          <p:cNvPr id="57" name="Google Shape;1703;p28">
            <a:extLst>
              <a:ext uri="{FF2B5EF4-FFF2-40B4-BE49-F238E27FC236}">
                <a16:creationId xmlns:a16="http://schemas.microsoft.com/office/drawing/2014/main" id="{9E23B14C-987F-497F-A38E-3FED5757FDCA}"/>
              </a:ext>
            </a:extLst>
          </p:cNvPr>
          <p:cNvSpPr txBox="1"/>
          <p:nvPr/>
        </p:nvSpPr>
        <p:spPr>
          <a:xfrm>
            <a:off x="6108478" y="1440470"/>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3.0</a:t>
            </a:r>
            <a:endParaRPr sz="1100" dirty="0">
              <a:solidFill>
                <a:schemeClr val="accent2"/>
              </a:solidFill>
              <a:latin typeface="Barlow"/>
              <a:ea typeface="Barlow"/>
              <a:cs typeface="Barlow"/>
              <a:sym typeface="Barlow"/>
            </a:endParaRPr>
          </a:p>
        </p:txBody>
      </p:sp>
      <p:sp>
        <p:nvSpPr>
          <p:cNvPr id="32" name="Google Shape;407;p15">
            <a:extLst>
              <a:ext uri="{FF2B5EF4-FFF2-40B4-BE49-F238E27FC236}">
                <a16:creationId xmlns:a16="http://schemas.microsoft.com/office/drawing/2014/main" id="{F88EEA51-1766-405D-93F4-194A0F11002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6</a:t>
            </a:r>
            <a:endParaRPr b="1" dirty="0">
              <a:solidFill>
                <a:schemeClr val="lt1"/>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Conclusions</a:t>
            </a:r>
          </a:p>
          <a:p>
            <a:pPr marL="342900">
              <a:buFont typeface="Barlow Light"/>
              <a:buAutoNum type="arabicPeriod"/>
            </a:pPr>
            <a:r>
              <a:rPr lang="en-US" dirty="0"/>
              <a:t>Live Demo</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rtl="0">
              <a:spcBef>
                <a:spcPts val="0"/>
              </a:spcBef>
              <a:spcAft>
                <a:spcPts val="0"/>
              </a:spcAft>
              <a:buNone/>
            </a:pPr>
            <a:r>
              <a:rPr lang="en-US" sz="3600" b="1" dirty="0">
                <a:solidFill>
                  <a:schemeClr val="accent1"/>
                </a:solidFill>
                <a:latin typeface="Barlow"/>
                <a:ea typeface="Barlow"/>
                <a:cs typeface="Barlow"/>
                <a:sym typeface="Barlow"/>
              </a:rPr>
              <a:t>Roland		    Jennifer	</a:t>
            </a:r>
            <a:r>
              <a:rPr lang="en-US" sz="3600" dirty="0">
                <a:solidFill>
                  <a:schemeClr val="accent1"/>
                </a:solidFill>
                <a:latin typeface="Barlow"/>
                <a:ea typeface="Barlow"/>
                <a:cs typeface="Barlow"/>
                <a:sym typeface="Barlow"/>
              </a:rPr>
              <a:t> 	        </a:t>
            </a: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01985975-D2A1-46C1-A4BE-57539575BAC3}"/>
              </a:ext>
            </a:extLst>
          </p:cNvPr>
          <p:cNvPicPr>
            <a:picLocks noChangeAspect="1"/>
          </p:cNvPicPr>
          <p:nvPr/>
        </p:nvPicPr>
        <p:blipFill>
          <a:blip r:embed="rId3"/>
          <a:stretch>
            <a:fillRect/>
          </a:stretch>
        </p:blipFill>
        <p:spPr>
          <a:xfrm>
            <a:off x="3486150" y="322729"/>
            <a:ext cx="2171700" cy="217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security price movements. It is based on the underlying assumption that all known fundamentals are factored into the price. As such there is no attempt to measure a security's intrinsic value, rather to use stock charts to identify patterns and trends that suggest what the price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 name="Google Shape;407;p15">
            <a:extLst>
              <a:ext uri="{FF2B5EF4-FFF2-40B4-BE49-F238E27FC236}">
                <a16:creationId xmlns:a16="http://schemas.microsoft.com/office/drawing/2014/main" id="{895A6B40-A7B4-404B-A5EB-C74C04DB310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07;p15">
            <a:extLst>
              <a:ext uri="{FF2B5EF4-FFF2-40B4-BE49-F238E27FC236}">
                <a16:creationId xmlns:a16="http://schemas.microsoft.com/office/drawing/2014/main" id="{367BC267-A9F5-44D8-8FE5-93241882B25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35013" y="562497"/>
            <a:ext cx="5640900" cy="1082700"/>
          </a:xfrm>
          <a:prstGeom prst="rect">
            <a:avLst/>
          </a:prstGeom>
        </p:spPr>
        <p:txBody>
          <a:bodyPr spcFirstLastPara="1" wrap="square" lIns="0" tIns="0" rIns="0" bIns="0" anchor="t" anchorCtr="0">
            <a:noAutofit/>
          </a:bodyPr>
          <a:lstStyle/>
          <a:p>
            <a:pPr lvl="0"/>
            <a:r>
              <a:rPr lang="en-US" dirty="0"/>
              <a:t>Active vs. Passive</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5" name="Google Shape;345;p13">
            <a:extLst>
              <a:ext uri="{FF2B5EF4-FFF2-40B4-BE49-F238E27FC236}">
                <a16:creationId xmlns:a16="http://schemas.microsoft.com/office/drawing/2014/main" id="{7EC00CE9-6AF7-43AA-AB5F-883EC63031FE}"/>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According to the 2018 S&amp;P Dow Jones Indices Annual Survey of Assets fund managers continue to trail their benchmarks. </a:t>
            </a:r>
          </a:p>
          <a:p>
            <a:pPr marL="342900"/>
            <a:r>
              <a:rPr lang="en-US" dirty="0"/>
              <a:t>The findings support the assertions of many financial advisors, who say that investing in low-cost, passive funds remains the soundest long-term investment.</a:t>
            </a:r>
          </a:p>
          <a:p>
            <a:pPr marL="342900"/>
            <a:endParaRPr lang="en-US" dirty="0"/>
          </a:p>
        </p:txBody>
      </p:sp>
      <p:pic>
        <p:nvPicPr>
          <p:cNvPr id="3" name="Picture 2">
            <a:extLst>
              <a:ext uri="{FF2B5EF4-FFF2-40B4-BE49-F238E27FC236}">
                <a16:creationId xmlns:a16="http://schemas.microsoft.com/office/drawing/2014/main" id="{03E5E2E2-BCD9-4A70-B271-6B636DDB17B6}"/>
              </a:ext>
            </a:extLst>
          </p:cNvPr>
          <p:cNvPicPr>
            <a:picLocks noChangeAspect="1"/>
          </p:cNvPicPr>
          <p:nvPr/>
        </p:nvPicPr>
        <p:blipFill rotWithShape="1">
          <a:blip r:embed="rId3"/>
          <a:srcRect t="18627" b="16799"/>
          <a:stretch/>
        </p:blipFill>
        <p:spPr>
          <a:xfrm>
            <a:off x="4504843" y="3684493"/>
            <a:ext cx="4228518" cy="645459"/>
          </a:xfrm>
          <a:prstGeom prst="rect">
            <a:avLst/>
          </a:prstGeom>
        </p:spPr>
      </p:pic>
      <p:grpSp>
        <p:nvGrpSpPr>
          <p:cNvPr id="4" name="Group 3">
            <a:extLst>
              <a:ext uri="{FF2B5EF4-FFF2-40B4-BE49-F238E27FC236}">
                <a16:creationId xmlns:a16="http://schemas.microsoft.com/office/drawing/2014/main" id="{2F25B1D6-11B9-4950-91C1-B34B042E67DB}"/>
              </a:ext>
            </a:extLst>
          </p:cNvPr>
          <p:cNvGrpSpPr/>
          <p:nvPr/>
        </p:nvGrpSpPr>
        <p:grpSpPr>
          <a:xfrm>
            <a:off x="188842" y="3498304"/>
            <a:ext cx="4269441" cy="831648"/>
            <a:chOff x="188842" y="3498304"/>
            <a:chExt cx="4269441" cy="831648"/>
          </a:xfrm>
        </p:grpSpPr>
        <p:pic>
          <p:nvPicPr>
            <p:cNvPr id="2" name="Picture 1">
              <a:extLst>
                <a:ext uri="{FF2B5EF4-FFF2-40B4-BE49-F238E27FC236}">
                  <a16:creationId xmlns:a16="http://schemas.microsoft.com/office/drawing/2014/main" id="{412ED8FB-6C03-4F9C-8F95-77E76B808BA8}"/>
                </a:ext>
              </a:extLst>
            </p:cNvPr>
            <p:cNvPicPr>
              <a:picLocks noChangeAspect="1"/>
            </p:cNvPicPr>
            <p:nvPr/>
          </p:nvPicPr>
          <p:blipFill rotWithShape="1">
            <a:blip r:embed="rId4"/>
            <a:srcRect t="23409" b="15812"/>
            <a:stretch/>
          </p:blipFill>
          <p:spPr>
            <a:xfrm>
              <a:off x="188842" y="3684493"/>
              <a:ext cx="4269441" cy="645459"/>
            </a:xfrm>
            <a:prstGeom prst="rect">
              <a:avLst/>
            </a:prstGeom>
          </p:spPr>
        </p:pic>
        <p:sp>
          <p:nvSpPr>
            <p:cNvPr id="9" name="Google Shape;343;p13">
              <a:extLst>
                <a:ext uri="{FF2B5EF4-FFF2-40B4-BE49-F238E27FC236}">
                  <a16:creationId xmlns:a16="http://schemas.microsoft.com/office/drawing/2014/main" id="{17D002BE-DEC6-48D9-B80D-4D3931FC298A}"/>
                </a:ext>
              </a:extLst>
            </p:cNvPr>
            <p:cNvSpPr txBox="1">
              <a:spLocks/>
            </p:cNvSpPr>
            <p:nvPr/>
          </p:nvSpPr>
          <p:spPr>
            <a:xfrm>
              <a:off x="282310" y="3498304"/>
              <a:ext cx="4047643" cy="1861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Large Cap Funds That Underperformed the S&amp;P 500</a:t>
              </a:r>
            </a:p>
          </p:txBody>
        </p:sp>
      </p:grpSp>
      <p:sp>
        <p:nvSpPr>
          <p:cNvPr id="11" name="Google Shape;343;p13">
            <a:extLst>
              <a:ext uri="{FF2B5EF4-FFF2-40B4-BE49-F238E27FC236}">
                <a16:creationId xmlns:a16="http://schemas.microsoft.com/office/drawing/2014/main" id="{90E97C81-00BD-4A6F-A51C-413A4829700F}"/>
              </a:ext>
            </a:extLst>
          </p:cNvPr>
          <p:cNvSpPr txBox="1">
            <a:spLocks/>
          </p:cNvSpPr>
          <p:nvPr/>
        </p:nvSpPr>
        <p:spPr>
          <a:xfrm>
            <a:off x="4572000" y="3432192"/>
            <a:ext cx="4025207" cy="2523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Fund Managers who Underperformed their Benchmarks (last 10 years)</a:t>
            </a:r>
          </a:p>
        </p:txBody>
      </p:sp>
      <p:sp>
        <p:nvSpPr>
          <p:cNvPr id="10" name="Google Shape;407;p15">
            <a:extLst>
              <a:ext uri="{FF2B5EF4-FFF2-40B4-BE49-F238E27FC236}">
                <a16:creationId xmlns:a16="http://schemas.microsoft.com/office/drawing/2014/main" id="{3B8BFEDA-FD8E-4DD1-9630-0ABEC4A2E26E}"/>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758514934"/>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TotalTime>
  <Words>720</Words>
  <Application>Microsoft Office PowerPoint</Application>
  <PresentationFormat>On-screen Show (16:9)</PresentationFormat>
  <Paragraphs>143</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Raleway</vt:lpstr>
      <vt:lpstr>Barlow Light</vt:lpstr>
      <vt:lpstr>Barlow</vt:lpstr>
      <vt:lpstr>Calibri</vt:lpstr>
      <vt:lpstr>Raleway SemiBold</vt:lpstr>
      <vt:lpstr>Gaoler template</vt:lpstr>
      <vt:lpstr>STOCK SELECTOR  ML driven sector specific portfolio selector</vt:lpstr>
      <vt:lpstr>PowerPoint Presentation</vt:lpstr>
      <vt:lpstr>Table of Contents</vt:lpstr>
      <vt:lpstr>Company Profile</vt:lpstr>
      <vt:lpstr>PowerPoint Presentation</vt:lpstr>
      <vt:lpstr>Current  Industry</vt:lpstr>
      <vt:lpstr>Fundamental vs. Technical Analysis</vt:lpstr>
      <vt:lpstr>Fundamental vs. Technical Analysis</vt:lpstr>
      <vt:lpstr>Active vs. Passive</vt:lpstr>
      <vt:lpstr>Our Approach</vt:lpstr>
      <vt:lpstr>Data Collection</vt:lpstr>
      <vt:lpstr>Fundamental Signals</vt:lpstr>
      <vt:lpstr>Product Design</vt:lpstr>
      <vt:lpstr>Model Design</vt:lpstr>
      <vt:lpstr>Model: SimFin Data</vt:lpstr>
      <vt:lpstr>Model: Yahoo Finance Data</vt:lpstr>
      <vt:lpstr>Model: Train &amp; Test</vt:lpstr>
      <vt:lpstr>Model: Pre-processing</vt:lpstr>
      <vt:lpstr>Model: Classification Algos</vt:lpstr>
      <vt:lpstr>Model: Ensemble Models</vt:lpstr>
      <vt:lpstr>Conclusions</vt:lpstr>
      <vt:lpstr>Live Demo</vt:lpstr>
      <vt:lpstr>Product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A R</cp:lastModifiedBy>
  <cp:revision>40</cp:revision>
  <dcterms:modified xsi:type="dcterms:W3CDTF">2019-12-21T01:53:04Z</dcterms:modified>
</cp:coreProperties>
</file>